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83" r:id="rId17"/>
    <p:sldId id="280" r:id="rId18"/>
    <p:sldId id="275" r:id="rId19"/>
    <p:sldId id="272" r:id="rId20"/>
    <p:sldId id="273" r:id="rId21"/>
    <p:sldId id="276" r:id="rId22"/>
    <p:sldId id="274" r:id="rId23"/>
    <p:sldId id="278" r:id="rId24"/>
    <p:sldId id="277" r:id="rId25"/>
    <p:sldId id="271" r:id="rId26"/>
    <p:sldId id="270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52FD6C-DD2D-4B48-A2DB-3CA78C03014F}" type="datetimeFigureOut">
              <a:rPr lang="pl-PL" smtClean="0"/>
              <a:t>2019-03-29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B6A882-D6A7-49DF-B235-794A5DD57CBB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PUNKT </a:t>
            </a:r>
            <a:r>
              <a:rPr lang="pl-PL" b="1" dirty="0"/>
              <a:t>SELEKTYWNEJ ZBIÓRKI ODPADÓW KOMUNALNYCH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/>
              <a:t>GMINIE MSZANA DOLNA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2492896"/>
            <a:ext cx="66103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0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407869" y="5473005"/>
            <a:ext cx="8594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/>
              <a:t>Dziełka ewidencyjna przeznaczona pod budowę </a:t>
            </a:r>
            <a:r>
              <a:rPr lang="pl-PL" sz="2200" dirty="0" smtClean="0"/>
              <a:t>PSZOK </a:t>
            </a:r>
            <a:r>
              <a:rPr lang="pl-PL" sz="2200" b="1" dirty="0" smtClean="0"/>
              <a:t>(linia zielona)</a:t>
            </a:r>
            <a:r>
              <a:rPr lang="pl-PL" sz="2200" dirty="0" smtClean="0"/>
              <a:t> </a:t>
            </a:r>
            <a:br>
              <a:rPr lang="pl-PL" sz="2200" dirty="0" smtClean="0"/>
            </a:br>
            <a:r>
              <a:rPr lang="pl-PL" sz="2200" dirty="0" smtClean="0"/>
              <a:t>tj</a:t>
            </a:r>
            <a:r>
              <a:rPr lang="pl-PL" sz="2200" dirty="0"/>
              <a:t>. działka nr </a:t>
            </a:r>
            <a:r>
              <a:rPr lang="pl-PL" sz="2200" b="1" dirty="0"/>
              <a:t>1054 </a:t>
            </a:r>
            <a:r>
              <a:rPr lang="pl-PL" sz="2200" b="1" dirty="0" smtClean="0"/>
              <a:t>(kolor niebieski )</a:t>
            </a:r>
            <a:r>
              <a:rPr lang="pl-PL" sz="2200" dirty="0" smtClean="0"/>
              <a:t> w </a:t>
            </a:r>
            <a:r>
              <a:rPr lang="pl-PL" sz="2200" dirty="0"/>
              <a:t>miejscowości </a:t>
            </a:r>
            <a:r>
              <a:rPr lang="pl-PL" sz="2200" dirty="0" smtClean="0"/>
              <a:t>Raba </a:t>
            </a:r>
            <a:r>
              <a:rPr lang="pl-PL" sz="2200" dirty="0"/>
              <a:t>Niżna </a:t>
            </a:r>
            <a:r>
              <a:rPr lang="pl-PL" sz="2200" dirty="0" smtClean="0"/>
              <a:t>oznaczona </a:t>
            </a:r>
            <a:r>
              <a:rPr lang="pl-PL" sz="2200" dirty="0"/>
              <a:t>jest na rysunku </a:t>
            </a:r>
            <a:r>
              <a:rPr lang="pl-PL" sz="2200" dirty="0" smtClean="0"/>
              <a:t>planu </a:t>
            </a:r>
            <a:r>
              <a:rPr lang="pl-PL" sz="2200" dirty="0"/>
              <a:t>jako „K/O</a:t>
            </a:r>
            <a:r>
              <a:rPr lang="pl-PL" sz="2200" dirty="0" smtClean="0"/>
              <a:t>”. </a:t>
            </a:r>
            <a:r>
              <a:rPr lang="pl-PL" sz="2200" b="1" dirty="0" smtClean="0"/>
              <a:t>(kolor żółty )</a:t>
            </a:r>
            <a:endParaRPr lang="pl-PL" sz="2200" dirty="0"/>
          </a:p>
          <a:p>
            <a:pPr lvl="0"/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2656"/>
            <a:ext cx="7565538" cy="5200376"/>
          </a:xfrm>
        </p:spPr>
      </p:pic>
    </p:spTree>
    <p:extLst>
      <p:ext uri="{BB962C8B-B14F-4D97-AF65-F5344CB8AC3E}">
        <p14:creationId xmlns:p14="http://schemas.microsoft.com/office/powerpoint/2010/main" val="10269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100" b="1" dirty="0" smtClean="0"/>
              <a:t>Jako </a:t>
            </a:r>
            <a:r>
              <a:rPr lang="pl-PL" sz="3100" b="1" dirty="0"/>
              <a:t>przeznaczenie podstawowe terenów oznaczonych „K/O” wskazano</a:t>
            </a:r>
            <a:r>
              <a:rPr lang="pl-PL" sz="3100" b="1" dirty="0" smtClean="0"/>
              <a:t>:</a:t>
            </a:r>
            <a:endParaRPr lang="pl-PL" sz="3100" b="1" dirty="0"/>
          </a:p>
          <a:p>
            <a:pPr lvl="0"/>
            <a:r>
              <a:rPr lang="pl-PL" sz="3100" dirty="0" smtClean="0"/>
              <a:t>Oczyszczalnię </a:t>
            </a:r>
            <a:r>
              <a:rPr lang="pl-PL" sz="3100" dirty="0"/>
              <a:t>ścieków wraz z niezbędnymi obiektami i urządzeniami towarzyszącymi,</a:t>
            </a:r>
          </a:p>
          <a:p>
            <a:pPr lvl="0"/>
            <a:r>
              <a:rPr lang="pl-PL" sz="3100" dirty="0" smtClean="0"/>
              <a:t>Punkt </a:t>
            </a:r>
            <a:r>
              <a:rPr lang="pl-PL" sz="3100" dirty="0"/>
              <a:t>selektywnej zbiórki odpadów.</a:t>
            </a:r>
          </a:p>
          <a:p>
            <a:pPr marL="0" indent="0">
              <a:buNone/>
            </a:pPr>
            <a:endParaRPr lang="pl-PL" sz="3100" b="1" dirty="0" smtClean="0"/>
          </a:p>
          <a:p>
            <a:pPr marL="0" indent="0">
              <a:buNone/>
            </a:pPr>
            <a:r>
              <a:rPr lang="pl-PL" sz="3100" b="1" dirty="0" smtClean="0"/>
              <a:t>Jako </a:t>
            </a:r>
            <a:r>
              <a:rPr lang="pl-PL" sz="3100" b="1" dirty="0"/>
              <a:t>przeznaczenie dopuszczalne wskazano:</a:t>
            </a:r>
          </a:p>
          <a:p>
            <a:pPr lvl="0"/>
            <a:r>
              <a:rPr lang="pl-PL" sz="3100" dirty="0"/>
              <a:t> Zieleń urządzoną</a:t>
            </a:r>
          </a:p>
          <a:p>
            <a:pPr lvl="0"/>
            <a:r>
              <a:rPr lang="pl-PL" sz="3100" dirty="0"/>
              <a:t> Budynek administracyjno-socjalny</a:t>
            </a:r>
          </a:p>
          <a:p>
            <a:pPr lvl="0"/>
            <a:r>
              <a:rPr lang="pl-PL" sz="3100" dirty="0"/>
              <a:t> Wiaty, miejsca postojowe</a:t>
            </a:r>
          </a:p>
          <a:p>
            <a:pPr lvl="0"/>
            <a:r>
              <a:rPr lang="pl-PL" sz="3100" dirty="0"/>
              <a:t> Obiekty małej architektury</a:t>
            </a:r>
          </a:p>
          <a:p>
            <a:pPr lvl="0"/>
            <a:r>
              <a:rPr lang="pl-PL" sz="3100" dirty="0"/>
              <a:t> Miejsca postojowe, plac manewrowy</a:t>
            </a:r>
          </a:p>
          <a:p>
            <a:pPr lvl="0"/>
            <a:r>
              <a:rPr lang="pl-PL" sz="3100" dirty="0"/>
              <a:t> Sieci i urządzenia infrastruktury technicznej.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16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9"/>
            <a:ext cx="8229600" cy="4680520"/>
          </a:xfrm>
        </p:spPr>
        <p:txBody>
          <a:bodyPr>
            <a:normAutofit/>
          </a:bodyPr>
          <a:lstStyle/>
          <a:p>
            <a:r>
              <a:rPr lang="pl-PL" sz="2800" dirty="0"/>
              <a:t>Ponadto dla omawianego terenu </a:t>
            </a:r>
            <a:r>
              <a:rPr lang="pl-PL" sz="2800" b="1" dirty="0"/>
              <a:t>obowiązuje nasadzenie zieleni niskiej i wysokiej zimozielonej o charakterze izolacyjno-ozdobnym z zastosowaniem gatunków o gęstym poszyciu, na bazie gatunków rodzimego pochodzenia. </a:t>
            </a:r>
            <a:r>
              <a:rPr lang="pl-PL" sz="2800" dirty="0"/>
              <a:t>W granicach terenu K/O od strony wschodniej i południowo-zachodniej szerokość pasa zieleni izolacyjnej nie może być mniejsza niż 1,0 m. Teren powinien mieć trwałe ogrodzenie.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04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/>
              <a:t>Teren przewidziany pod realizację PSZOK zlokalizowany jest w pobliżu rzeki Raba. Działka ewidencyjna nr 1054, przeznaczona pod budowę PSZOK zlokalizowana </a:t>
            </a:r>
            <a:r>
              <a:rPr lang="pl-PL" sz="2800" b="1" dirty="0"/>
              <a:t>jest poza obszarami szczególnego zagrożenia powodzią</a:t>
            </a:r>
            <a:r>
              <a:rPr lang="pl-PL" sz="2800" b="1" dirty="0" smtClean="0"/>
              <a:t>.</a:t>
            </a:r>
            <a:endParaRPr lang="pl-PL" sz="28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Lokalizacja względem obszarów szczególnego zagrożenia powodzią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Działka nr 1054 w miejscowości Raba Niżna, gm. Mszana Dolna zlokalizowana </a:t>
            </a:r>
            <a:r>
              <a:rPr lang="pl-PL" b="1" dirty="0"/>
              <a:t>jest poza obszarem form ochrony przyrody</a:t>
            </a:r>
            <a:r>
              <a:rPr lang="pl-PL" dirty="0"/>
              <a:t>, o których mowa w art. 6 ust. 1 Ustawy z dnia 16 kwietnia 2004 r. o ochronie przyrody [tekst jednolity: Dz.U. 2018 poz. 142],</a:t>
            </a:r>
          </a:p>
          <a:p>
            <a:r>
              <a:rPr lang="pl-PL" dirty="0"/>
              <a:t>Formą ochrony przyrody położoną najbliżej względem granic działki nr 1054 w m. Raba Niżna jest Południowo małopolski Obszar Chronionego Krajobrazu - oddalony o </a:t>
            </a:r>
            <a:r>
              <a:rPr lang="pl-PL" b="1" dirty="0" smtClean="0"/>
              <a:t>około 160 m w kierunku zachodnim </a:t>
            </a:r>
            <a:r>
              <a:rPr lang="pl-PL" dirty="0" smtClean="0"/>
              <a:t>względem </a:t>
            </a:r>
            <a:r>
              <a:rPr lang="pl-PL" dirty="0"/>
              <a:t>granicy działki ewidencyjnej</a:t>
            </a:r>
            <a:r>
              <a:rPr lang="pl-PL" dirty="0" smtClean="0"/>
              <a:t>.</a:t>
            </a:r>
          </a:p>
          <a:p>
            <a:r>
              <a:rPr lang="pl-PL" dirty="0"/>
              <a:t>Obszarem Natura 2000 położonym najbliżej względem granic działki nr 1054 jest obszar siedliskowy </a:t>
            </a:r>
            <a:r>
              <a:rPr lang="pl-PL" b="1" dirty="0"/>
              <a:t>Luboń Wielki - oddalony o około 4 km w kierunku południowo-zachodnim </a:t>
            </a:r>
            <a:r>
              <a:rPr lang="pl-PL" dirty="0"/>
              <a:t>względem granicy działki ewidencyjnej.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Lokalizacja względem form ochrony przyrody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761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6408711" cy="4228257"/>
          </a:xfrm>
        </p:spPr>
      </p:pic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>Sierakowice</a:t>
            </a:r>
            <a:br>
              <a:rPr lang="pl-PL" b="1" dirty="0"/>
            </a:br>
            <a:r>
              <a:rPr lang="pl-PL" b="1" dirty="0"/>
              <a:t>PSZOK oddany do użytku</a:t>
            </a:r>
            <a:r>
              <a:rPr lang="pl-PL" dirty="0"/>
              <a:t/>
            </a:r>
            <a:br>
              <a:rPr lang="pl-PL" dirty="0"/>
            </a:b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6093296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17035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43651" cy="5073427"/>
          </a:xfrm>
        </p:spPr>
      </p:pic>
      <p:sp>
        <p:nvSpPr>
          <p:cNvPr id="5" name="pole tekstowe 4"/>
          <p:cNvSpPr txBox="1"/>
          <p:nvPr/>
        </p:nvSpPr>
        <p:spPr>
          <a:xfrm>
            <a:off x="5220072" y="88907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papier</a:t>
            </a:r>
            <a:endParaRPr lang="pl-PL" sz="24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77850" y="4175502"/>
            <a:ext cx="1102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szkło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123728" y="4365104"/>
            <a:ext cx="1207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 smtClean="0"/>
              <a:t>plastik</a:t>
            </a:r>
            <a:endParaRPr lang="pl-PL" sz="28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39552" y="6093296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266322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414276" cy="5222764"/>
          </a:xfrm>
        </p:spPr>
      </p:pic>
      <p:sp>
        <p:nvSpPr>
          <p:cNvPr id="3" name="pole tekstowe 2"/>
          <p:cNvSpPr txBox="1"/>
          <p:nvPr/>
        </p:nvSpPr>
        <p:spPr>
          <a:xfrm>
            <a:off x="508915" y="6237312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13388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304500" cy="5145435"/>
          </a:xfrm>
        </p:spPr>
      </p:pic>
      <p:sp>
        <p:nvSpPr>
          <p:cNvPr id="3" name="pole tekstowe 2"/>
          <p:cNvSpPr txBox="1"/>
          <p:nvPr/>
        </p:nvSpPr>
        <p:spPr>
          <a:xfrm>
            <a:off x="467544" y="6237312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21119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72808" cy="5452160"/>
          </a:xfrm>
        </p:spPr>
      </p:pic>
      <p:sp>
        <p:nvSpPr>
          <p:cNvPr id="4" name="pole tekstowe 3"/>
          <p:cNvSpPr txBox="1"/>
          <p:nvPr/>
        </p:nvSpPr>
        <p:spPr>
          <a:xfrm>
            <a:off x="395536" y="6291792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5144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6382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Lokalizacja</a:t>
            </a:r>
            <a:endParaRPr lang="pl-PL" dirty="0"/>
          </a:p>
        </p:txBody>
      </p:sp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87818"/>
            <a:ext cx="6467006" cy="400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8386"/>
              </p:ext>
            </p:extLst>
          </p:nvPr>
        </p:nvGraphicFramePr>
        <p:xfrm>
          <a:off x="1979712" y="5445224"/>
          <a:ext cx="5523230" cy="740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480"/>
                <a:gridCol w="3968750"/>
              </a:tblGrid>
              <a:tr h="146050"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 dirty="0">
                          <a:effectLst/>
                        </a:rPr>
                        <a:t>Gmina: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>
                          <a:effectLst/>
                        </a:rPr>
                        <a:t>Mszana Dolna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</a:tr>
              <a:tr h="143510"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>
                          <a:effectLst/>
                        </a:rPr>
                        <a:t>Miejscowość: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>
                          <a:effectLst/>
                        </a:rPr>
                        <a:t>Raba Niżna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</a:tr>
              <a:tr h="146050"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>
                          <a:effectLst/>
                        </a:rPr>
                        <a:t>Obręb ewidencyjny: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>
                          <a:effectLst/>
                        </a:rPr>
                        <a:t>0008 Raba Niżna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</a:tr>
              <a:tr h="149225"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>
                          <a:effectLst/>
                        </a:rPr>
                        <a:t>Jednostka ewidencyjna: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>
                          <a:effectLst/>
                        </a:rPr>
                        <a:t>120709 2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 anchor="b"/>
                </a:tc>
              </a:tr>
              <a:tr h="155575"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>
                          <a:effectLst/>
                        </a:rPr>
                        <a:t>Nr działki ewidencyjnej: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l-PL" sz="1000" u="none" strike="noStrike" spc="0" dirty="0">
                          <a:effectLst/>
                        </a:rPr>
                        <a:t>1054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ourier New"/>
                        <a:ea typeface="Courier New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4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442442" cy="5289451"/>
          </a:xfrm>
        </p:spPr>
      </p:pic>
      <p:sp>
        <p:nvSpPr>
          <p:cNvPr id="4" name="pole tekstowe 3"/>
          <p:cNvSpPr txBox="1"/>
          <p:nvPr/>
        </p:nvSpPr>
        <p:spPr>
          <a:xfrm>
            <a:off x="395536" y="6237312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6054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51798"/>
            <a:ext cx="7200800" cy="5477300"/>
          </a:xfrm>
        </p:spPr>
      </p:pic>
      <p:sp>
        <p:nvSpPr>
          <p:cNvPr id="3" name="pole tekstowe 2"/>
          <p:cNvSpPr txBox="1"/>
          <p:nvPr/>
        </p:nvSpPr>
        <p:spPr>
          <a:xfrm>
            <a:off x="467544" y="6300338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260853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7530059" cy="4929411"/>
          </a:xfrm>
        </p:spPr>
      </p:pic>
      <p:sp>
        <p:nvSpPr>
          <p:cNvPr id="4" name="pole tekstowe 3"/>
          <p:cNvSpPr txBox="1"/>
          <p:nvPr/>
        </p:nvSpPr>
        <p:spPr>
          <a:xfrm>
            <a:off x="395536" y="6283246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14405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69022"/>
            <a:ext cx="7128792" cy="5257141"/>
          </a:xfrm>
        </p:spPr>
      </p:pic>
      <p:sp>
        <p:nvSpPr>
          <p:cNvPr id="3" name="pole tekstowe 2"/>
          <p:cNvSpPr txBox="1"/>
          <p:nvPr/>
        </p:nvSpPr>
        <p:spPr>
          <a:xfrm>
            <a:off x="395536" y="6291792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21414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48680"/>
            <a:ext cx="4374164" cy="5888734"/>
          </a:xfrm>
        </p:spPr>
      </p:pic>
      <p:sp>
        <p:nvSpPr>
          <p:cNvPr id="3" name="pole tekstowe 2"/>
          <p:cNvSpPr txBox="1"/>
          <p:nvPr/>
        </p:nvSpPr>
        <p:spPr>
          <a:xfrm>
            <a:off x="395536" y="6308739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34915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7092244" cy="504056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95536" y="6274700"/>
            <a:ext cx="4623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 smtClean="0"/>
              <a:t>Źródło:</a:t>
            </a:r>
          </a:p>
          <a:p>
            <a:r>
              <a:rPr lang="pl-PL" sz="1100" dirty="0"/>
              <a:t>https://sierakowice.pl/strona-193-punkt_selektywnej_zbiorki_opadow.html</a:t>
            </a:r>
          </a:p>
        </p:txBody>
      </p:sp>
    </p:spTree>
    <p:extLst>
      <p:ext uri="{BB962C8B-B14F-4D97-AF65-F5344CB8AC3E}">
        <p14:creationId xmlns:p14="http://schemas.microsoft.com/office/powerpoint/2010/main" val="6911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31" y="2758787"/>
            <a:ext cx="3021676" cy="3283527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 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74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/>
              <a:t>PSZOK </a:t>
            </a:r>
            <a:r>
              <a:rPr lang="pl-PL" dirty="0"/>
              <a:t>- punkt selektywnego zbierania odpadów komunalnych, to miejsce na terenie gminy, w którym mieszkańcy pozostawiać mogą odpady komunalne zebrane w sposób selektywny.</a:t>
            </a:r>
          </a:p>
          <a:p>
            <a:r>
              <a:rPr lang="pl-PL" dirty="0"/>
              <a:t>Zgodnie z obowiązującym prawem - art. 3 ust. 2 pkt 6 ustawy z dnia 13 września 1996 r. o utrzymaniu czystości i porządku w gminach (tekst jednolity: Dz.U. 2017 poz. 1289) </a:t>
            </a:r>
            <a:r>
              <a:rPr lang="pl-PL" b="1" dirty="0"/>
              <a:t>każda gmina ma obowiązek zapewnić czystość i porządek na swoim terenie i tworzyć warunki niezbędne do ich utrzymania poprzez konieczność tworzenia punktów selektywnego zbierania odpadów komunalnych w sposób, zapewniający łatwy dostęp dla wszystkich mieszkańców gminy.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Charakterystyka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4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601739"/>
            <a:ext cx="4524129" cy="185429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u="sng" dirty="0"/>
              <a:t>W myśl art. 3 ust. 2 pkt 5 oraz art. 4 ust. 2 pkt 1 </a:t>
            </a:r>
            <a:r>
              <a:rPr lang="pl-PL" b="1" u="sng" dirty="0" err="1"/>
              <a:t>ppkt</a:t>
            </a:r>
            <a:r>
              <a:rPr lang="pl-PL" b="1" u="sng" dirty="0"/>
              <a:t> a) ww. ustawy, w sposób selektywny powinny być zbierane następujące rodzaje i frakcje odpadów komunalnych:</a:t>
            </a:r>
          </a:p>
          <a:p>
            <a:pPr lvl="0"/>
            <a:r>
              <a:rPr lang="pl-PL" dirty="0" smtClean="0"/>
              <a:t>papier</a:t>
            </a:r>
            <a:r>
              <a:rPr lang="pl-PL" dirty="0"/>
              <a:t>,</a:t>
            </a:r>
          </a:p>
          <a:p>
            <a:pPr lvl="0"/>
            <a:r>
              <a:rPr lang="pl-PL" dirty="0" smtClean="0"/>
              <a:t>metal</a:t>
            </a:r>
            <a:r>
              <a:rPr lang="pl-PL" dirty="0"/>
              <a:t>,</a:t>
            </a:r>
          </a:p>
          <a:p>
            <a:pPr lvl="0"/>
            <a:r>
              <a:rPr lang="pl-PL" dirty="0" smtClean="0"/>
              <a:t>tworzywa </a:t>
            </a:r>
            <a:r>
              <a:rPr lang="pl-PL" dirty="0"/>
              <a:t>sztuczne,</a:t>
            </a:r>
          </a:p>
          <a:p>
            <a:pPr lvl="0"/>
            <a:r>
              <a:rPr lang="pl-PL" dirty="0" smtClean="0"/>
              <a:t>szkło</a:t>
            </a:r>
            <a:r>
              <a:rPr lang="pl-PL" dirty="0"/>
              <a:t>,</a:t>
            </a:r>
          </a:p>
          <a:p>
            <a:pPr lvl="0"/>
            <a:r>
              <a:rPr lang="pl-PL" dirty="0" smtClean="0"/>
              <a:t>opakowania </a:t>
            </a:r>
            <a:r>
              <a:rPr lang="pl-PL" dirty="0"/>
              <a:t>wielomateriałowe,</a:t>
            </a:r>
          </a:p>
          <a:p>
            <a:pPr lvl="0"/>
            <a:r>
              <a:rPr lang="pl-PL" dirty="0" smtClean="0"/>
              <a:t>odpady </a:t>
            </a:r>
            <a:r>
              <a:rPr lang="pl-PL" dirty="0"/>
              <a:t>komunalne ulegające biodegradacji (w tym odpady </a:t>
            </a:r>
            <a:r>
              <a:rPr lang="pl-PL" dirty="0" smtClean="0"/>
              <a:t> opakowaniowe </a:t>
            </a:r>
            <a:r>
              <a:rPr lang="pl-PL" dirty="0"/>
              <a:t>ulegające biodegradacji),</a:t>
            </a:r>
          </a:p>
          <a:p>
            <a:pPr lvl="0"/>
            <a:r>
              <a:rPr lang="pl-PL" dirty="0" smtClean="0"/>
              <a:t>zużyty </a:t>
            </a:r>
            <a:r>
              <a:rPr lang="pl-PL" dirty="0"/>
              <a:t>sprzęt elektryczny i elektroniczny pochodzący z gospodarstw domowych,</a:t>
            </a:r>
          </a:p>
          <a:p>
            <a:pPr lvl="0"/>
            <a:r>
              <a:rPr lang="pl-PL" dirty="0" smtClean="0"/>
              <a:t>przeterminowane </a:t>
            </a:r>
            <a:r>
              <a:rPr lang="pl-PL" dirty="0"/>
              <a:t>leki i chemikalia powstające w gospodarstwach domowych,</a:t>
            </a:r>
          </a:p>
          <a:p>
            <a:pPr lvl="0"/>
            <a:r>
              <a:rPr lang="pl-PL" dirty="0" smtClean="0"/>
              <a:t>zużyte </a:t>
            </a:r>
            <a:r>
              <a:rPr lang="pl-PL" dirty="0"/>
              <a:t>baterie i akumulatory,</a:t>
            </a:r>
          </a:p>
          <a:p>
            <a:pPr lvl="0"/>
            <a:r>
              <a:rPr lang="pl-PL" dirty="0" smtClean="0"/>
              <a:t>meble </a:t>
            </a:r>
            <a:r>
              <a:rPr lang="pl-PL" dirty="0"/>
              <a:t>i inne odpady wielkogabarytowe,</a:t>
            </a:r>
          </a:p>
          <a:p>
            <a:pPr lvl="0"/>
            <a:r>
              <a:rPr lang="pl-PL" dirty="0" smtClean="0"/>
              <a:t>odpady </a:t>
            </a:r>
            <a:r>
              <a:rPr lang="pl-PL" dirty="0"/>
              <a:t>budowlane i rozbiórkowe,</a:t>
            </a:r>
          </a:p>
          <a:p>
            <a:pPr lvl="0"/>
            <a:r>
              <a:rPr lang="pl-PL" dirty="0" smtClean="0"/>
              <a:t>zużyte </a:t>
            </a:r>
            <a:r>
              <a:rPr lang="pl-PL" dirty="0"/>
              <a:t>opony,</a:t>
            </a:r>
          </a:p>
          <a:p>
            <a:pPr lvl="0"/>
            <a:r>
              <a:rPr lang="pl-PL" dirty="0" smtClean="0"/>
              <a:t>odpady </a:t>
            </a:r>
            <a:r>
              <a:rPr lang="pl-PL" dirty="0"/>
              <a:t>zielone.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72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b="1" u="sng" dirty="0" smtClean="0"/>
              <a:t/>
            </a:r>
            <a:br>
              <a:rPr lang="pl-PL" sz="2800" b="1" u="sng" dirty="0" smtClean="0"/>
            </a:br>
            <a:r>
              <a:rPr lang="pl-PL" sz="2800" b="1" u="sng" dirty="0" smtClean="0"/>
              <a:t>Prowadzona </a:t>
            </a:r>
            <a:r>
              <a:rPr lang="pl-PL" sz="2800" b="1" u="sng" dirty="0"/>
              <a:t>działalność będzie polegać </a:t>
            </a:r>
            <a:r>
              <a:rPr lang="pl-PL" sz="2800" b="1" u="sng" dirty="0" smtClean="0"/>
              <a:t>na:</a:t>
            </a:r>
          </a:p>
          <a:p>
            <a:pPr marL="0" indent="0">
              <a:buNone/>
            </a:pPr>
            <a:endParaRPr lang="pl-PL" sz="2200" dirty="0"/>
          </a:p>
          <a:p>
            <a:pPr lvl="0"/>
            <a:r>
              <a:rPr lang="pl-PL" sz="2600" dirty="0"/>
              <a:t>przyjęciu odpadów od</a:t>
            </a:r>
            <a:r>
              <a:rPr lang="pl-PL" sz="2600" b="1" dirty="0"/>
              <a:t> </a:t>
            </a:r>
            <a:r>
              <a:rPr lang="pl-PL" sz="2600" dirty="0"/>
              <a:t>osób fizycznych, ewentualnie drobnych przedsiębiorców,</a:t>
            </a:r>
          </a:p>
          <a:p>
            <a:pPr lvl="0"/>
            <a:r>
              <a:rPr lang="pl-PL" sz="2600" dirty="0"/>
              <a:t>czasowym magazynowaniu zebranych odpadów</a:t>
            </a:r>
          </a:p>
          <a:p>
            <a:pPr lvl="0"/>
            <a:r>
              <a:rPr lang="pl-PL" sz="2600" dirty="0" smtClean="0"/>
              <a:t>przekazaniu </a:t>
            </a:r>
            <a:r>
              <a:rPr lang="pl-PL" sz="2600" dirty="0"/>
              <a:t>przyjętych do Punktu odpadów do</a:t>
            </a:r>
            <a:r>
              <a:rPr lang="pl-PL" sz="2600" b="1" dirty="0"/>
              <a:t> </a:t>
            </a:r>
            <a:r>
              <a:rPr lang="pl-PL" sz="2600" dirty="0"/>
              <a:t>uprawnionych odbiorców zewnętrznych celem ich odzysku lub unieszkodliwiania - zgodnie z hierarchią postępowania z odpadami, o której mowa w rozdziale 2 ustawy z dnia 14 grudnia 2012 r. o odpadach (tekst jednolity: Dz.U. 2018 poz. 992).</a:t>
            </a:r>
          </a:p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41816"/>
            <a:ext cx="4320480" cy="16232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32425"/>
            <a:ext cx="44005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r>
              <a:rPr lang="pl-PL" sz="2400" b="1" u="sng" dirty="0"/>
              <a:t>Do Punktu nie będą przyjmowane odpady złomu</a:t>
            </a:r>
            <a:r>
              <a:rPr lang="pl-PL" sz="2400" b="1" u="sng" dirty="0" smtClean="0"/>
              <a:t>.</a:t>
            </a:r>
            <a:endParaRPr lang="pl-PL" sz="2400" b="1" u="sng" dirty="0"/>
          </a:p>
          <a:p>
            <a:r>
              <a:rPr lang="pl-PL" sz="2400" u="sng" dirty="0"/>
              <a:t>Będą przejmowe odpady komunalne </a:t>
            </a:r>
            <a:r>
              <a:rPr lang="pl-PL" sz="2400" u="sng" dirty="0" smtClean="0"/>
              <a:t>(Metale</a:t>
            </a:r>
            <a:r>
              <a:rPr lang="pl-PL" sz="2400" u="sng" dirty="0"/>
              <a:t>) i odpady opakowaniowe powstające w gospodarstwach </a:t>
            </a:r>
            <a:r>
              <a:rPr lang="pl-PL" sz="2400" u="sng" dirty="0" smtClean="0"/>
              <a:t>domowych (</a:t>
            </a:r>
            <a:r>
              <a:rPr lang="pl-PL" sz="2400" u="sng" dirty="0"/>
              <a:t>Opakowania z metali).</a:t>
            </a:r>
          </a:p>
          <a:p>
            <a:r>
              <a:rPr lang="pl-PL" sz="2400" dirty="0"/>
              <a:t>Odpady będą dostarczane do PSZOK </a:t>
            </a:r>
            <a:r>
              <a:rPr lang="pl-PL" sz="2400" b="1" dirty="0"/>
              <a:t>przez mieszkańców gminy</a:t>
            </a:r>
            <a:r>
              <a:rPr lang="pl-PL" sz="2400" dirty="0"/>
              <a:t>. Dostarczane odpady będą </a:t>
            </a:r>
            <a:r>
              <a:rPr lang="pl-PL" sz="2400" b="1" u="sng" dirty="0"/>
              <a:t>podlegały ewidencjonowaniu</a:t>
            </a:r>
            <a:r>
              <a:rPr lang="pl-PL" sz="2400" dirty="0"/>
              <a:t>. Na wjeździe na teren PSZOK zlokalizowany będzie kontenerowy budynek socjalno- biurowy (portiernia). Odpowiednio przeszkolona i przygotowana do pracy </a:t>
            </a:r>
            <a:r>
              <a:rPr lang="pl-PL" sz="2400" b="1" dirty="0"/>
              <a:t>na terenie PSZOK osoba dokona sprawdzenia dostarczanych do Punktu Odpadów pod kątem ich rodzaju oraz weryfikacji czy dostarczone odpady stanowią selektywnie zebraną frakcję odpadów komunalnych</a:t>
            </a:r>
            <a:r>
              <a:rPr lang="pl-PL" sz="2400" dirty="0"/>
              <a:t>, po czym wskaże miejsce właściwe do zbierania danego rodzaju odpadu.</a:t>
            </a:r>
          </a:p>
        </p:txBody>
      </p:sp>
    </p:spTree>
    <p:extLst>
      <p:ext uri="{BB962C8B-B14F-4D97-AF65-F5344CB8AC3E}">
        <p14:creationId xmlns:p14="http://schemas.microsoft.com/office/powerpoint/2010/main" val="1127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pl-PL" sz="2400" dirty="0"/>
              <a:t>Przyjmowane odpady będą zbierane w wyznaczonych miejscach i </a:t>
            </a:r>
            <a:r>
              <a:rPr lang="pl-PL" sz="2400" b="1" dirty="0"/>
              <a:t>czasowo magazynowane na terenie PSZOK.</a:t>
            </a:r>
          </a:p>
          <a:p>
            <a:r>
              <a:rPr lang="pl-PL" sz="2400" dirty="0"/>
              <a:t>Czasowe magazynowanie prowadzone będzie </a:t>
            </a:r>
            <a:r>
              <a:rPr lang="pl-PL" sz="2400" b="1" dirty="0"/>
              <a:t>w sposób uniemożliwiający zanieczyszczenie środowiska</a:t>
            </a:r>
            <a:r>
              <a:rPr lang="pl-PL" sz="2400" dirty="0"/>
              <a:t>.</a:t>
            </a:r>
          </a:p>
          <a:p>
            <a:r>
              <a:rPr lang="pl-PL" sz="2400" dirty="0"/>
              <a:t>Po zebraniu odpowiedniej ilości odpadów danego rodzaju (wypełnieniu kontenera, pojemnika) odpady te będą przekazywane odbiorcom zewnętrznym posiadającym stosowne zezwolenia w zakresie gospodarki odpadami dotyczące transportu odpadów oraz ich przetwarzania </a:t>
            </a:r>
            <a:r>
              <a:rPr lang="pl-PL" sz="2400" dirty="0" smtClean="0"/>
              <a:t>(odzysk/unieszkodliwianie).</a:t>
            </a:r>
          </a:p>
          <a:p>
            <a:r>
              <a:rPr lang="pl-PL" sz="2400" dirty="0"/>
              <a:t>W okresie letnim odpady zielone nie będą magazynowane </a:t>
            </a:r>
            <a:r>
              <a:rPr lang="pl-PL" sz="2400" b="1" dirty="0"/>
              <a:t>dłużej niż 7 dni</a:t>
            </a:r>
            <a:r>
              <a:rPr lang="pl-PL" sz="2400" dirty="0"/>
              <a:t>. Poza okresem letnim, maksymalny czas zbiórki odpadów zielonych </a:t>
            </a:r>
            <a:r>
              <a:rPr lang="pl-PL" sz="2400" b="1" dirty="0"/>
              <a:t>powinien wynosić 2 tygodnie</a:t>
            </a:r>
            <a:r>
              <a:rPr lang="pl-PL" sz="2400" dirty="0"/>
              <a:t>.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230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/>
              <a:t>Odbiór zapełnionych kontenerów odbywał się będzie na zasadzie zamiany kontenera wypełnionego odpadami na kontener pusty. Kontenery te będą transportowane samochodami typu </a:t>
            </a:r>
            <a:r>
              <a:rPr lang="pl-PL" sz="2400" dirty="0" err="1"/>
              <a:t>hakowiec</a:t>
            </a:r>
            <a:r>
              <a:rPr lang="pl-PL" sz="2400" dirty="0"/>
              <a:t>. </a:t>
            </a:r>
            <a:r>
              <a:rPr lang="pl-PL" sz="2400" b="1" dirty="0"/>
              <a:t>Nie będzie miało miejsca przesypywanie zebranych odpadów, a jedynie wyładunek z samochodu kontenera pustego i załadunek kontenera z odpadami</a:t>
            </a:r>
            <a:r>
              <a:rPr lang="pl-PL" sz="2400" b="1" dirty="0" smtClean="0"/>
              <a:t>.</a:t>
            </a:r>
          </a:p>
          <a:p>
            <a:pPr marL="0" indent="0">
              <a:buNone/>
            </a:pPr>
            <a:endParaRPr lang="pl-PL" sz="2400" b="1" dirty="0" smtClean="0"/>
          </a:p>
          <a:p>
            <a:r>
              <a:rPr lang="pl-PL" sz="2400" u="sng" dirty="0"/>
              <a:t>Odpady niebezpieczne </a:t>
            </a:r>
            <a:r>
              <a:rPr lang="pl-PL" sz="2400" dirty="0"/>
              <a:t>będą gromadzone </a:t>
            </a:r>
            <a:r>
              <a:rPr lang="pl-PL" sz="2400" b="1" dirty="0"/>
              <a:t>w sposób zapewniający bezpieczeństwo środowiska wodno- gruntowego - szczelne podłoże / dno, specjalistyczne pojemniki, skrzynio-palety, beczki do gromadzenia poszczególnych rodzajów odpadów, podwójne dno i/lub misy wychwytujące </a:t>
            </a:r>
            <a:r>
              <a:rPr lang="pl-PL" sz="2400" b="1" dirty="0" smtClean="0"/>
              <a:t>ewentualne </a:t>
            </a:r>
            <a:r>
              <a:rPr lang="pl-PL" sz="2400" b="1" dirty="0"/>
              <a:t>wycieki odpadów niebezpiecznych płynnych; miejsce gromadzenia odpadów niebezpiecznych wyposażone będzie w sorbenty do neutralizacji ewentualnych wycieków</a:t>
            </a:r>
            <a:r>
              <a:rPr lang="pl-PL" sz="2400" b="1" dirty="0" smtClean="0"/>
              <a:t>.</a:t>
            </a:r>
            <a:r>
              <a:rPr lang="pl-PL" sz="2400" dirty="0"/>
              <a:t/>
            </a:r>
            <a:br>
              <a:rPr lang="pl-PL" sz="2400" dirty="0"/>
            </a:br>
            <a:endParaRPr lang="pl-PL" sz="2400" dirty="0"/>
          </a:p>
          <a:p>
            <a:endParaRPr lang="pl-PL" sz="24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941168"/>
            <a:ext cx="4104456" cy="17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dirty="0" smtClean="0"/>
              <a:t>Teren </a:t>
            </a:r>
            <a:r>
              <a:rPr lang="pl-PL" sz="2400" dirty="0"/>
              <a:t>przeznaczony pod realizację inwestycji objęty jest Miejscowym Planem Zagospodarowania Przestrzennego.</a:t>
            </a:r>
          </a:p>
          <a:p>
            <a:pPr marL="0" indent="0">
              <a:buNone/>
            </a:pPr>
            <a:r>
              <a:rPr lang="pl-PL" sz="2400" dirty="0"/>
              <a:t>Miejscowy Plan Zagospodarowania Przestrzennego Gminy Mszana Dolna uchwalono:</a:t>
            </a:r>
          </a:p>
          <a:p>
            <a:pPr lvl="0"/>
            <a:r>
              <a:rPr lang="pl-PL" sz="2400" dirty="0" smtClean="0"/>
              <a:t>Uchwałą </a:t>
            </a:r>
            <a:r>
              <a:rPr lang="pl-PL" sz="2400" dirty="0"/>
              <a:t>Nr XXX/247/04 Rady Gminy Mszana Dolna z dnia 21 października 2004 r. (Dz. Urz. Woj. Małopolskiego Nr 383 poz. 4172 z </a:t>
            </a:r>
            <a:r>
              <a:rPr lang="pl-PL" sz="2400" dirty="0" err="1"/>
              <a:t>późn</a:t>
            </a:r>
            <a:r>
              <a:rPr lang="pl-PL" sz="2400" dirty="0"/>
              <a:t>. zm.)</a:t>
            </a:r>
          </a:p>
          <a:p>
            <a:pPr lvl="0"/>
            <a:r>
              <a:rPr lang="pl-PL" sz="2400" dirty="0" smtClean="0"/>
              <a:t>Uchwałą </a:t>
            </a:r>
            <a:r>
              <a:rPr lang="pl-PL" sz="2400" dirty="0"/>
              <a:t>Nr XXXIV/353/2017 Rady Gminy Mszana Dolna z dnia 30 marca 2017 r. (Dz. Urz. Woj. Małopolskiego poz. 2867).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Uwarunkowania lokalizacyjne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15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941</Words>
  <Application>Microsoft Office PowerPoint</Application>
  <PresentationFormat>Pokaz na ekranie (4:3)</PresentationFormat>
  <Paragraphs>97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Kształt fali</vt:lpstr>
      <vt:lpstr>PUNKT SELEKTYWNEJ ZBIÓRKI ODPADÓW KOMUNALNYCH  W GMINIE MSZANA DOLNA</vt:lpstr>
      <vt:lpstr>Lokalizacja</vt:lpstr>
      <vt:lpstr>Charakterystyka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Uwarunkowania lokalizacyjne</vt:lpstr>
      <vt:lpstr>Prezentacja programu PowerPoint</vt:lpstr>
      <vt:lpstr>Prezentacja programu PowerPoint</vt:lpstr>
      <vt:lpstr>Prezentacja programu PowerPoint</vt:lpstr>
      <vt:lpstr>Lokalizacja względem obszarów szczególnego zagrożenia powodzią</vt:lpstr>
      <vt:lpstr>Lokalizacja względem form ochrony przyrody</vt:lpstr>
      <vt:lpstr> Sierakowice PSZOK oddany do użytku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PUNKT SELEKTYWNEJ ZBIÓRKI ODPADÓW KOMUNALNYCH  W GMINIE MSZANA DOLNA</dc:title>
  <dc:creator>User</dc:creator>
  <cp:lastModifiedBy>User</cp:lastModifiedBy>
  <cp:revision>18</cp:revision>
  <dcterms:created xsi:type="dcterms:W3CDTF">2019-03-28T06:57:16Z</dcterms:created>
  <dcterms:modified xsi:type="dcterms:W3CDTF">2019-03-29T06:43:11Z</dcterms:modified>
</cp:coreProperties>
</file>